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19/7/18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19/7/18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19/7/18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19/7/18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19/7/18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VANGUARDIAS DEL XX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HISTORIA 4º ESO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817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991100" y="2248347"/>
            <a:ext cx="3822700" cy="4177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 smtClean="0"/>
              <a:t>Fueron usados con fines políticos desde comienzos del XX, especialmente durante la Revolución Rusa,  la Guerra Civil Española y la II Guerra Mundial. </a:t>
            </a:r>
          </a:p>
          <a:p>
            <a:pPr marL="0" indent="0" algn="ctr">
              <a:buNone/>
            </a:pPr>
            <a:r>
              <a:rPr lang="es-ES" dirty="0" smtClean="0"/>
              <a:t>Son carteles simbólicos, con el único objetivo de dar a conocer y de vender al espectador una determinada ideología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315810" cy="1054250"/>
          </a:xfrm>
        </p:spPr>
        <p:txBody>
          <a:bodyPr/>
          <a:lstStyle/>
          <a:p>
            <a:r>
              <a:rPr lang="es-ES" sz="3600" dirty="0" smtClean="0"/>
              <a:t>CARTELES DE PROPAGANDA</a:t>
            </a:r>
            <a:endParaRPr lang="es-ES" sz="3600" dirty="0"/>
          </a:p>
        </p:txBody>
      </p:sp>
      <p:pic>
        <p:nvPicPr>
          <p:cNvPr id="4" name="Imagen 3" descr="10704517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971800"/>
            <a:ext cx="4613316" cy="249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1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GUERRA CIVIL ESPAÑOLA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CARTELES DE PROPAGANDA</a:t>
            </a:r>
            <a:endParaRPr lang="es-ES" sz="3600" dirty="0"/>
          </a:p>
        </p:txBody>
      </p:sp>
      <p:pic>
        <p:nvPicPr>
          <p:cNvPr id="4" name="Imagen 3" descr="carteles-guerra-civil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3181518"/>
            <a:ext cx="3594100" cy="2838282"/>
          </a:xfrm>
          <a:prstGeom prst="rect">
            <a:avLst/>
          </a:prstGeom>
        </p:spPr>
      </p:pic>
      <p:pic>
        <p:nvPicPr>
          <p:cNvPr id="5" name="Imagen 4" descr="cartel-guerra-civil-espanola-ejercito-cuadro-mural-cartel-guerra-civil-espanola-ejercito-popular-cuadro-mural-reproduccion-desc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53" y="2854233"/>
            <a:ext cx="2844799" cy="35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3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NAZISMO Y ANTISEMITISMO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CARTELES DE PROPAGANDA</a:t>
            </a:r>
            <a:endParaRPr lang="es-ES" sz="3600" dirty="0"/>
          </a:p>
        </p:txBody>
      </p:sp>
      <p:pic>
        <p:nvPicPr>
          <p:cNvPr id="4" name="Imagen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9" y="2902262"/>
            <a:ext cx="2481275" cy="3523938"/>
          </a:xfrm>
          <a:prstGeom prst="rect">
            <a:avLst/>
          </a:prstGeom>
        </p:spPr>
      </p:pic>
      <p:pic>
        <p:nvPicPr>
          <p:cNvPr id="5" name="Imagen 4" descr="entartetemusik3h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2902262"/>
            <a:ext cx="2362200" cy="35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1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SEGUNDA GUERRA MUNDIAL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CARTELES DE PROPAGANDA </a:t>
            </a:r>
            <a:endParaRPr lang="es-ES" sz="3600" dirty="0"/>
          </a:p>
        </p:txBody>
      </p:sp>
      <p:pic>
        <p:nvPicPr>
          <p:cNvPr id="5" name="Imagen 4" descr="carteles-aliados-segunda-guerra-mundial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793799"/>
            <a:ext cx="2552700" cy="1914525"/>
          </a:xfrm>
          <a:prstGeom prst="rect">
            <a:avLst/>
          </a:prstGeom>
        </p:spPr>
      </p:pic>
      <p:pic>
        <p:nvPicPr>
          <p:cNvPr id="6" name="Imagen 5" descr="img029-823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1" y="3031799"/>
            <a:ext cx="2578099" cy="3534101"/>
          </a:xfrm>
          <a:prstGeom prst="rect">
            <a:avLst/>
          </a:prstGeom>
        </p:spPr>
      </p:pic>
      <p:pic>
        <p:nvPicPr>
          <p:cNvPr id="7" name="Imagen 6" descr="naz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31984"/>
            <a:ext cx="2043953" cy="292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5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SEGUNDA GUERRA MUNDIAL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CARTELES DE PROPAGANDA </a:t>
            </a:r>
            <a:endParaRPr lang="es-ES" sz="3600" dirty="0"/>
          </a:p>
        </p:txBody>
      </p:sp>
      <p:pic>
        <p:nvPicPr>
          <p:cNvPr id="4" name="Imagen 3" descr="I-Want-You-for-U.S.-Ar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1" y="2834692"/>
            <a:ext cx="2794000" cy="3769308"/>
          </a:xfrm>
          <a:prstGeom prst="rect">
            <a:avLst/>
          </a:prstGeom>
        </p:spPr>
      </p:pic>
      <p:pic>
        <p:nvPicPr>
          <p:cNvPr id="7" name="Imagen 6" descr="RU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1" y="2886655"/>
            <a:ext cx="2476499" cy="37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21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SEGUNDA GUERRA MUNDIAL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CARTELES DE PROPAGANDA </a:t>
            </a:r>
            <a:endParaRPr lang="es-ES" sz="3600" dirty="0"/>
          </a:p>
        </p:txBody>
      </p:sp>
      <p:pic>
        <p:nvPicPr>
          <p:cNvPr id="5" name="Imagen 4" descr="fotonoticia_20170624085707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02213"/>
            <a:ext cx="3098800" cy="3181112"/>
          </a:xfrm>
          <a:prstGeom prst="rect">
            <a:avLst/>
          </a:prstGeom>
        </p:spPr>
      </p:pic>
      <p:pic>
        <p:nvPicPr>
          <p:cNvPr id="6" name="Imagen 5" descr="a2093790bc0b9d0cd4c9c6bb67583ba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997200"/>
            <a:ext cx="2387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05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99247" y="2248347"/>
            <a:ext cx="2424953" cy="387781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sz="2600" dirty="0" smtClean="0"/>
              <a:t>EL PROFETA</a:t>
            </a:r>
          </a:p>
          <a:p>
            <a:pPr marL="0" indent="0" algn="ctr">
              <a:buNone/>
            </a:pPr>
            <a:r>
              <a:rPr lang="es-ES" sz="2600" dirty="0" smtClean="0"/>
              <a:t>Gargallo es el m</a:t>
            </a:r>
            <a:r>
              <a:rPr lang="es-ES" sz="2600" dirty="0" smtClean="0"/>
              <a:t>áximo exponente del Cubismo en escultura. </a:t>
            </a:r>
          </a:p>
          <a:p>
            <a:pPr marL="0" indent="0" algn="ctr">
              <a:buNone/>
            </a:pPr>
            <a:r>
              <a:rPr lang="es-ES" sz="2600" dirty="0" smtClean="0"/>
              <a:t>Una de sus obras principales el El Profeta, del que hizo varias copias. </a:t>
            </a:r>
          </a:p>
          <a:p>
            <a:pPr marL="0" indent="0" algn="ctr">
              <a:buNone/>
            </a:pPr>
            <a:r>
              <a:rPr lang="es-ES" sz="2600" dirty="0" smtClean="0"/>
              <a:t>Es una escultura de mas de 2 metros que representa a un orador con un bastón en la mano con gesto amenazador. </a:t>
            </a:r>
          </a:p>
          <a:p>
            <a:pPr marL="0" indent="0" algn="ctr">
              <a:buNone/>
            </a:pPr>
            <a:r>
              <a:rPr lang="es-ES" sz="2600" dirty="0" smtClean="0"/>
              <a:t>Está realizada en bronce y mezcla espacios vacíos y líneas curvas para crear expresividad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PABLO GARGALLO</a:t>
            </a:r>
            <a:endParaRPr lang="es-ES" dirty="0"/>
          </a:p>
        </p:txBody>
      </p:sp>
      <p:pic>
        <p:nvPicPr>
          <p:cNvPr id="4" name="Imagen 3" descr="f83d4-elprofe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527300"/>
            <a:ext cx="2882900" cy="3505200"/>
          </a:xfrm>
          <a:prstGeom prst="rect">
            <a:avLst/>
          </a:prstGeom>
        </p:spPr>
      </p:pic>
      <p:pic>
        <p:nvPicPr>
          <p:cNvPr id="5" name="Imagen 4" descr="Gargallo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53" y="2248347"/>
            <a:ext cx="1385047" cy="1839067"/>
          </a:xfrm>
          <a:prstGeom prst="rect">
            <a:avLst/>
          </a:prstGeom>
        </p:spPr>
      </p:pic>
      <p:pic>
        <p:nvPicPr>
          <p:cNvPr id="6" name="Imagen 5" descr="profeta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50" y="4597400"/>
            <a:ext cx="2502549" cy="14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33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99247" y="2070100"/>
            <a:ext cx="2818653" cy="45084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VILLA STEIN</a:t>
            </a:r>
          </a:p>
          <a:p>
            <a:pPr marL="0" indent="0" algn="ctr">
              <a:buNone/>
            </a:pPr>
            <a:r>
              <a:rPr lang="es-ES" dirty="0" smtClean="0"/>
              <a:t>Situada en Francia, es una de sus obras m</a:t>
            </a:r>
            <a:r>
              <a:rPr lang="es-ES" dirty="0" smtClean="0"/>
              <a:t>ás importantes. El exterior fue planificado antes que la distribución interior. Es un edificio sencillo, sin ornamentos, en tres plantas: en la baja, un garaje y en las siguientes, la vivienda de la familia. Cada planta tiene su propia terraza y toda la vivienda está rodeada de jardines. 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 CORBUSIER </a:t>
            </a:r>
            <a:endParaRPr lang="es-ES" dirty="0"/>
          </a:p>
        </p:txBody>
      </p:sp>
      <p:pic>
        <p:nvPicPr>
          <p:cNvPr id="4" name="Imagen 3" descr="sshot-2_1ed88049-1083-4f15-b0a7-27ed7375c206_gran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2275172"/>
            <a:ext cx="3086100" cy="1990535"/>
          </a:xfrm>
          <a:prstGeom prst="rect">
            <a:avLst/>
          </a:prstGeom>
        </p:spPr>
      </p:pic>
      <p:pic>
        <p:nvPicPr>
          <p:cNvPr id="5" name="Imagen 4" descr="le-corbusier-cemal-emden-villa-ste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4488433"/>
            <a:ext cx="2946400" cy="192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5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067300" y="2248347"/>
            <a:ext cx="3467100" cy="387781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Es el creador de la arquitectura ORG</a:t>
            </a:r>
            <a:r>
              <a:rPr lang="es-ES" dirty="0" smtClean="0"/>
              <a:t>ÁNICA, que consiste en crear edificios perfectamente integrados en su entorno natural, como casas de verano, como la Casa de Walter Gale o la Residencia </a:t>
            </a:r>
            <a:r>
              <a:rPr lang="es-ES" dirty="0" err="1" smtClean="0"/>
              <a:t>Kaufmann</a:t>
            </a:r>
            <a:r>
              <a:rPr lang="es-ES" dirty="0" smtClean="0"/>
              <a:t>.</a:t>
            </a:r>
          </a:p>
          <a:p>
            <a:pPr marL="0" indent="0" algn="ctr">
              <a:buNone/>
            </a:pPr>
            <a:r>
              <a:rPr lang="es-ES" dirty="0" smtClean="0"/>
              <a:t>También es uno de los más importantes arquitectos urbanos, que seguía queriendo que sus edificios fueran adecuados a su contexto, como el caso del Museo </a:t>
            </a:r>
            <a:r>
              <a:rPr lang="es-ES" dirty="0" err="1" smtClean="0"/>
              <a:t>Salomon</a:t>
            </a:r>
            <a:r>
              <a:rPr lang="es-ES" dirty="0" smtClean="0"/>
              <a:t> R. Guggenheim de Nueva York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FRANK LLOYD WRIGHT</a:t>
            </a:r>
            <a:endParaRPr lang="es-ES" sz="4000" dirty="0"/>
          </a:p>
        </p:txBody>
      </p:sp>
      <p:pic>
        <p:nvPicPr>
          <p:cNvPr id="4" name="Imagen 3" descr="1024px-Oak_Park_Il_Walter_Gale_Hous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2121347"/>
            <a:ext cx="2971800" cy="2228850"/>
          </a:xfrm>
          <a:prstGeom prst="rect">
            <a:avLst/>
          </a:prstGeom>
        </p:spPr>
      </p:pic>
      <p:pic>
        <p:nvPicPr>
          <p:cNvPr id="5" name="Imagen 4" descr="450_1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622800"/>
            <a:ext cx="3278372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7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 smtClean="0"/>
              <a:t>MUSEO SOLOMON R. GUGGENHEIM DE NUEVA YORK</a:t>
            </a:r>
            <a:endParaRPr lang="es-ES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/>
              <a:t>FRANK LLOYD WRIGHT</a:t>
            </a:r>
            <a:endParaRPr lang="es-ES" sz="4400" dirty="0"/>
          </a:p>
        </p:txBody>
      </p:sp>
      <p:pic>
        <p:nvPicPr>
          <p:cNvPr id="4" name="Imagen 3" descr="museo-guggenheim-nueva-y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82541"/>
            <a:ext cx="3982646" cy="2586460"/>
          </a:xfrm>
          <a:prstGeom prst="rect">
            <a:avLst/>
          </a:prstGeom>
        </p:spPr>
      </p:pic>
      <p:pic>
        <p:nvPicPr>
          <p:cNvPr id="5" name="Imagen 4" descr="c1c0815adafe3e943a4f8e75b71a0fd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2923944"/>
            <a:ext cx="2514600" cy="37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9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1700" u="sng" dirty="0" smtClean="0"/>
              <a:t>PINTURA</a:t>
            </a:r>
          </a:p>
          <a:p>
            <a:pPr marL="0" indent="0" algn="ctr">
              <a:buNone/>
            </a:pPr>
            <a:endParaRPr lang="es-ES" sz="1700" dirty="0"/>
          </a:p>
          <a:p>
            <a:pPr marL="0" indent="0" algn="ctr">
              <a:buNone/>
            </a:pPr>
            <a:r>
              <a:rPr lang="es-ES" sz="1700" dirty="0" smtClean="0"/>
              <a:t>CUBISMO: Pablo Ruiz Picasso y Juan Gris</a:t>
            </a:r>
          </a:p>
          <a:p>
            <a:pPr marL="0" indent="0" algn="ctr">
              <a:buNone/>
            </a:pPr>
            <a:r>
              <a:rPr lang="es-ES" sz="1700" dirty="0" smtClean="0"/>
              <a:t>FAUVISMO: Henri </a:t>
            </a:r>
            <a:r>
              <a:rPr lang="es-ES" sz="1700" dirty="0" err="1" smtClean="0"/>
              <a:t>Matisse</a:t>
            </a:r>
            <a:r>
              <a:rPr lang="es-ES" sz="1700" dirty="0" smtClean="0"/>
              <a:t> </a:t>
            </a:r>
          </a:p>
          <a:p>
            <a:pPr marL="0" indent="0" algn="ctr">
              <a:buNone/>
            </a:pPr>
            <a:r>
              <a:rPr lang="es-ES" sz="1700" dirty="0" smtClean="0"/>
              <a:t>EXPRESIONISMO: </a:t>
            </a:r>
            <a:r>
              <a:rPr lang="es-ES" sz="1700" dirty="0" err="1" smtClean="0"/>
              <a:t>Vassili</a:t>
            </a:r>
            <a:r>
              <a:rPr lang="es-ES" sz="1700" dirty="0" smtClean="0"/>
              <a:t> </a:t>
            </a:r>
            <a:r>
              <a:rPr lang="es-ES" sz="1700" dirty="0" err="1" smtClean="0"/>
              <a:t>Kandinski</a:t>
            </a:r>
            <a:endParaRPr lang="es-ES" sz="1700" dirty="0" smtClean="0"/>
          </a:p>
          <a:p>
            <a:pPr marL="0" indent="0" algn="ctr">
              <a:buNone/>
            </a:pPr>
            <a:r>
              <a:rPr lang="es-ES" sz="1700" dirty="0" smtClean="0"/>
              <a:t>SURREALISMO: Salvador Dalí</a:t>
            </a:r>
          </a:p>
          <a:p>
            <a:pPr marL="0" indent="0" algn="ctr">
              <a:buNone/>
            </a:pPr>
            <a:r>
              <a:rPr lang="es-ES" sz="1700" dirty="0" smtClean="0"/>
              <a:t>CARTELES DE PROPAGANDA </a:t>
            </a:r>
          </a:p>
          <a:p>
            <a:pPr marL="0" indent="0" algn="ctr">
              <a:buNone/>
            </a:pPr>
            <a:endParaRPr lang="es-ES" sz="1700" dirty="0"/>
          </a:p>
          <a:p>
            <a:pPr marL="0" indent="0" algn="ctr">
              <a:buNone/>
            </a:pPr>
            <a:r>
              <a:rPr lang="es-ES" sz="1700" u="sng" dirty="0" smtClean="0"/>
              <a:t>ESCULTURA</a:t>
            </a:r>
          </a:p>
          <a:p>
            <a:pPr marL="0" indent="0" algn="ctr">
              <a:buNone/>
            </a:pPr>
            <a:r>
              <a:rPr lang="es-ES" sz="1700" dirty="0" smtClean="0"/>
              <a:t>Pablo Gargallo</a:t>
            </a:r>
            <a:endParaRPr lang="es-ES" sz="1700" dirty="0" smtClean="0"/>
          </a:p>
          <a:p>
            <a:pPr marL="0" indent="0" algn="ctr">
              <a:buNone/>
            </a:pPr>
            <a:endParaRPr lang="es-ES" sz="1700" dirty="0"/>
          </a:p>
          <a:p>
            <a:pPr marL="0" indent="0" algn="ctr">
              <a:buNone/>
            </a:pPr>
            <a:r>
              <a:rPr lang="es-ES" sz="1700" u="sng" dirty="0" smtClean="0"/>
              <a:t>ARQUITECTURA</a:t>
            </a:r>
          </a:p>
          <a:p>
            <a:pPr marL="0" indent="0" algn="ctr">
              <a:buNone/>
            </a:pPr>
            <a:r>
              <a:rPr lang="es-ES" sz="1700" dirty="0" smtClean="0"/>
              <a:t>Le Corbusier </a:t>
            </a:r>
          </a:p>
          <a:p>
            <a:pPr marL="0" indent="0" algn="ctr">
              <a:buNone/>
            </a:pPr>
            <a:r>
              <a:rPr lang="es-ES" sz="1700" dirty="0" smtClean="0"/>
              <a:t>Frank Lloyd Wright</a:t>
            </a:r>
          </a:p>
          <a:p>
            <a:pPr marL="0" indent="0" algn="ctr">
              <a:buNone/>
            </a:pPr>
            <a:r>
              <a:rPr lang="es-ES" sz="1700" dirty="0" smtClean="0"/>
              <a:t>La Bauhaus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AUTORES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642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070600" y="2248347"/>
            <a:ext cx="2374152" cy="3877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600" dirty="0" smtClean="0"/>
              <a:t>Fue una Escuela de arquitectura, diseño industrial y diseño gr</a:t>
            </a:r>
            <a:r>
              <a:rPr lang="es-ES" sz="1600" dirty="0" smtClean="0"/>
              <a:t>áfico en la Alemania de principios del XX. </a:t>
            </a:r>
          </a:p>
          <a:p>
            <a:pPr marL="0" indent="0" algn="ctr">
              <a:buNone/>
            </a:pPr>
            <a:r>
              <a:rPr lang="es-ES" sz="1600" dirty="0" smtClean="0"/>
              <a:t>Se dedicaba al diseño de edificios, muebles, a la pintura y a la fotografía. </a:t>
            </a:r>
          </a:p>
          <a:p>
            <a:pPr marL="0" indent="0" algn="ctr">
              <a:buNone/>
            </a:pPr>
            <a:r>
              <a:rPr lang="es-ES" sz="1600" dirty="0" smtClean="0"/>
              <a:t>Fue cerrada por el Nazismo. </a:t>
            </a:r>
          </a:p>
          <a:p>
            <a:pPr marL="0" indent="0" algn="ctr">
              <a:buNone/>
            </a:pPr>
            <a:r>
              <a:rPr lang="es-ES" sz="1600" dirty="0" smtClean="0"/>
              <a:t>Algunos de sus principales diseños son el Museo Bauhaus de Tel Aviv, la silla </a:t>
            </a:r>
            <a:r>
              <a:rPr lang="es-ES" sz="1600" dirty="0" err="1" smtClean="0"/>
              <a:t>Wassily</a:t>
            </a:r>
            <a:r>
              <a:rPr lang="es-ES" sz="1600" dirty="0" smtClean="0"/>
              <a:t> y la silla </a:t>
            </a:r>
            <a:r>
              <a:rPr lang="es-ES" sz="1600" dirty="0" err="1" smtClean="0"/>
              <a:t>Cesca</a:t>
            </a:r>
            <a:r>
              <a:rPr lang="es-ES" sz="1600" dirty="0" smtClean="0"/>
              <a:t>, la primera creada sin patas. </a:t>
            </a:r>
            <a:endParaRPr lang="es-ES" sz="1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BAUHAUS</a:t>
            </a:r>
            <a:endParaRPr lang="es-ES" dirty="0"/>
          </a:p>
        </p:txBody>
      </p:sp>
      <p:pic>
        <p:nvPicPr>
          <p:cNvPr id="4" name="Imagen 3" descr="1024px-Bauhaus_Tel-Aviv_muse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248347"/>
            <a:ext cx="2438400" cy="1828800"/>
          </a:xfrm>
          <a:prstGeom prst="rect">
            <a:avLst/>
          </a:prstGeom>
        </p:spPr>
      </p:pic>
      <p:pic>
        <p:nvPicPr>
          <p:cNvPr id="5" name="Imagen 4" descr="Bauhaus_Chair_Breu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3125902"/>
            <a:ext cx="2286000" cy="2144598"/>
          </a:xfrm>
          <a:prstGeom prst="rect">
            <a:avLst/>
          </a:prstGeom>
        </p:spPr>
      </p:pic>
      <p:pic>
        <p:nvPicPr>
          <p:cNvPr id="6" name="Imagen 5" descr="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651374"/>
            <a:ext cx="25527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99247" y="2248347"/>
            <a:ext cx="4037853" cy="427945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dirty="0" smtClean="0"/>
              <a:t>RETRATO DE AMBROISE VOLLARD</a:t>
            </a:r>
          </a:p>
          <a:p>
            <a:pPr marL="0" indent="0" algn="ctr">
              <a:buNone/>
            </a:pPr>
            <a:r>
              <a:rPr lang="es-ES" dirty="0" smtClean="0"/>
              <a:t>En esta pintura, representa a un conocido marchante de Arte de la época. </a:t>
            </a:r>
          </a:p>
          <a:p>
            <a:pPr marL="0" indent="0" algn="ctr">
              <a:buNone/>
            </a:pPr>
            <a:r>
              <a:rPr lang="es-ES" dirty="0" smtClean="0"/>
              <a:t>El rostro se divide en pequeños bloques queriendo abarcar la mayor cantidad de perspectivas posibles, característica de las obras de este movimiento. </a:t>
            </a:r>
          </a:p>
          <a:p>
            <a:pPr marL="0" indent="0" algn="ctr">
              <a:buNone/>
            </a:pPr>
            <a:r>
              <a:rPr lang="es-ES" dirty="0" smtClean="0"/>
              <a:t>Así mismo, usa colores neutros excepto en la figura central, para destacarla, y predomina el dibujo sobre el color 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49044"/>
          </a:xfrm>
        </p:spPr>
        <p:txBody>
          <a:bodyPr/>
          <a:lstStyle/>
          <a:p>
            <a:r>
              <a:rPr lang="es-ES" dirty="0" smtClean="0"/>
              <a:t>PICASSO</a:t>
            </a:r>
            <a:endParaRPr lang="es-ES" dirty="0"/>
          </a:p>
        </p:txBody>
      </p:sp>
      <p:pic>
        <p:nvPicPr>
          <p:cNvPr id="4" name="Imagen 3" descr="92617aefaaff4906413fcc7f2c0b18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3" y="2084282"/>
            <a:ext cx="3200400" cy="46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3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978400" y="2248347"/>
            <a:ext cx="3466352" cy="443185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BODEGÓN CON GUITARRA, LIBRO Y PERIÓDICO</a:t>
            </a:r>
          </a:p>
          <a:p>
            <a:pPr marL="0" indent="0" algn="ctr">
              <a:buNone/>
            </a:pPr>
            <a:r>
              <a:rPr lang="es-ES" dirty="0" smtClean="0"/>
              <a:t>En esta obra aparece el principal elemento cubista incorporado por Gris, el papel de periódico o collage dentro de un cuadro. </a:t>
            </a:r>
          </a:p>
          <a:p>
            <a:pPr marL="0" indent="0" algn="ctr">
              <a:buNone/>
            </a:pPr>
            <a:r>
              <a:rPr lang="es-ES" dirty="0" smtClean="0"/>
              <a:t>La obra representa una ruptura con la perspectiva tradicional mediante el uso de la superposición de figuras geométricas. </a:t>
            </a:r>
          </a:p>
          <a:p>
            <a:pPr marL="0" indent="0" algn="ctr">
              <a:buNone/>
            </a:pPr>
            <a:r>
              <a:rPr lang="es-ES" dirty="0" smtClean="0"/>
              <a:t>Sin embargo, el tema es tradicional en la pintura, el bodegón, al que añade el periódico como elemento propio de su época.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JUAN GRIS</a:t>
            </a:r>
            <a:endParaRPr lang="es-ES" dirty="0"/>
          </a:p>
        </p:txBody>
      </p:sp>
      <p:pic>
        <p:nvPicPr>
          <p:cNvPr id="4" name="Imagen 3" descr="800px-Juan_Gris_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0" y="2148681"/>
            <a:ext cx="3492500" cy="45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99247" y="2248347"/>
            <a:ext cx="3517153" cy="43702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 smtClean="0"/>
              <a:t>ARMONÍA EN ROJO</a:t>
            </a:r>
          </a:p>
          <a:p>
            <a:pPr marL="0" indent="0" algn="ctr">
              <a:buNone/>
            </a:pPr>
            <a:r>
              <a:rPr lang="es-ES" dirty="0" smtClean="0"/>
              <a:t>Este cuadro, sin perspectiva, mezcla el paisaje, el bodegón y el retrato. </a:t>
            </a:r>
          </a:p>
          <a:p>
            <a:pPr marL="0" indent="0" algn="ctr">
              <a:buNone/>
            </a:pPr>
            <a:r>
              <a:rPr lang="es-ES" dirty="0" smtClean="0"/>
              <a:t>Una de las características del autor, el uso del color, aparece usando una tonalidad atrevida para la época, el rojo, lo que imprime a la obra una gran fuerza.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MATISSE</a:t>
            </a:r>
            <a:endParaRPr lang="es-ES" dirty="0"/>
          </a:p>
        </p:txBody>
      </p:sp>
      <p:pic>
        <p:nvPicPr>
          <p:cNvPr id="4" name="Imagen 3" descr="eyJ0eXAiOiJKV1QiLCJhbGciOiJIUzI1NiJ9.eyJpbSI6WyJcL2FydHdvcmtcL2ltYWdlRmlsZVwvNDgxMTE4ODc5MV83ZmJjMWJmOTExX28uanBnIiwicmVzaXplLDUwMCJdfQ.hJ7bo0FAjmA0HDZ_TUFs7-2ek8RYmLQjKvP65TjtvJ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79" y="2476500"/>
            <a:ext cx="4317875" cy="35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8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826000" y="2248347"/>
            <a:ext cx="3618752" cy="440645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SILLAS DE PLAYA EN HOLANDA</a:t>
            </a:r>
          </a:p>
          <a:p>
            <a:pPr marL="0" indent="0" algn="ctr">
              <a:buNone/>
            </a:pPr>
            <a:r>
              <a:rPr lang="es-ES" dirty="0" smtClean="0"/>
              <a:t>En esta obra destacan varios elementos. </a:t>
            </a:r>
          </a:p>
          <a:p>
            <a:pPr marL="0" indent="0" algn="ctr">
              <a:buNone/>
            </a:pPr>
            <a:r>
              <a:rPr lang="es-ES" dirty="0" smtClean="0"/>
              <a:t>Por un lado, el uso de colores vivos. </a:t>
            </a:r>
          </a:p>
          <a:p>
            <a:pPr marL="0" indent="0" algn="ctr">
              <a:buNone/>
            </a:pPr>
            <a:r>
              <a:rPr lang="es-ES" dirty="0" smtClean="0"/>
              <a:t>Por otro, la diferencia de pincelada entre la arena y las piedras, usando la pincelada gruesa, y el mar, usando una pincelada mucho más fina. </a:t>
            </a:r>
          </a:p>
          <a:p>
            <a:pPr marL="0" indent="0" algn="ctr">
              <a:buNone/>
            </a:pPr>
            <a:r>
              <a:rPr lang="es-ES" dirty="0" smtClean="0"/>
              <a:t>Por último, usa elementos de la abstracción, ya que las sillas no son fácilmente identificables.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KANDINSKI</a:t>
            </a:r>
            <a:endParaRPr lang="es-ES" dirty="0"/>
          </a:p>
        </p:txBody>
      </p:sp>
      <p:pic>
        <p:nvPicPr>
          <p:cNvPr id="4" name="Imagen 3" descr="Kandinsky_-_Holland,_Beach_Chai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9" y="2616200"/>
            <a:ext cx="4538133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9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19101" y="2248347"/>
            <a:ext cx="2527300" cy="443185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EL CRISTO DE SAN JUAN DE LA CRUZ </a:t>
            </a:r>
          </a:p>
          <a:p>
            <a:pPr marL="0" indent="0" algn="ctr">
              <a:buNone/>
            </a:pPr>
            <a:r>
              <a:rPr lang="es-ES" dirty="0" smtClean="0"/>
              <a:t>Toma como modelo un Cristo dibujado por San Juan de la Cruz, pero dándole una interpretación diferente. </a:t>
            </a:r>
          </a:p>
          <a:p>
            <a:pPr marL="0" indent="0" algn="ctr">
              <a:buNone/>
            </a:pPr>
            <a:r>
              <a:rPr lang="es-ES" dirty="0" smtClean="0"/>
              <a:t>Aparece crucificado, pero sin muestras de la Pasión, como si flotara. Su cabeza centra el cuadro y el pelo es muy corto con respecto a la imagen tradicional. La figura está relajada. </a:t>
            </a:r>
          </a:p>
          <a:p>
            <a:pPr marL="0" indent="0" algn="ctr">
              <a:buNone/>
            </a:pPr>
            <a:r>
              <a:rPr lang="es-ES" dirty="0" smtClean="0"/>
              <a:t>Toda la composición se sitúa sobre Port </a:t>
            </a:r>
            <a:r>
              <a:rPr lang="es-ES" dirty="0" err="1" smtClean="0"/>
              <a:t>Lligart</a:t>
            </a:r>
            <a:r>
              <a:rPr lang="es-ES" dirty="0" smtClean="0"/>
              <a:t>, con una escena de pescadores y el artista se sitúa por encima, como si fuera el Padre.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DALÍ</a:t>
            </a:r>
            <a:endParaRPr lang="es-ES" dirty="0"/>
          </a:p>
        </p:txBody>
      </p:sp>
      <p:pic>
        <p:nvPicPr>
          <p:cNvPr id="4" name="Imagen 3" descr="220px-John_of_the_Cross_crucifixion_sket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3111500"/>
            <a:ext cx="2095500" cy="2505075"/>
          </a:xfrm>
          <a:prstGeom prst="rect">
            <a:avLst/>
          </a:prstGeom>
        </p:spPr>
      </p:pic>
      <p:pic>
        <p:nvPicPr>
          <p:cNvPr id="5" name="Imagen 4" descr="lienzo-tela-cristo-san-juan-de-la-cruz-salvador-dali-70x100-D_NQ_NP_228411-MLM20563689324_012016-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398486"/>
            <a:ext cx="3746500" cy="42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7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99247" y="2248347"/>
            <a:ext cx="3694953" cy="38778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dirty="0" smtClean="0"/>
              <a:t>LA PERSISTENCIA DE LA MEMORIA</a:t>
            </a:r>
          </a:p>
          <a:p>
            <a:pPr marL="0" indent="0" algn="ctr">
              <a:buNone/>
            </a:pPr>
            <a:r>
              <a:rPr lang="es-ES" dirty="0" smtClean="0"/>
              <a:t>El símbolo del paso del tiempo como un fluido aparece en relojes que marcan la hora, pero están derretidos, situados en zonas importantes del cuadro. El tiempo ya no pertenece a la física, sino al sujeto y cómo lo percibe. </a:t>
            </a:r>
          </a:p>
          <a:p>
            <a:pPr marL="0" indent="0" algn="ctr">
              <a:buNone/>
            </a:pPr>
            <a:r>
              <a:rPr lang="es-ES" dirty="0" smtClean="0"/>
              <a:t>La figura duerme tranquila mientras el tiempo pasa sobre él. 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DALÍ</a:t>
            </a:r>
            <a:endParaRPr lang="es-ES" dirty="0"/>
          </a:p>
        </p:txBody>
      </p:sp>
      <p:pic>
        <p:nvPicPr>
          <p:cNvPr id="4" name="Imagen 3" descr="La_Persistencia_de_la_Memor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20" y="2590800"/>
            <a:ext cx="436258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9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04095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LINCOLN y la sala MAE WEST</a:t>
            </a:r>
          </a:p>
          <a:p>
            <a:pPr marL="0" indent="0" algn="ctr">
              <a:buNone/>
            </a:pPr>
            <a:r>
              <a:rPr lang="es-ES" dirty="0" smtClean="0"/>
              <a:t>Dalí plantea juegos de percepción, ya que, dependiendo de la distancia frente a la obra, se representa una figura u otra 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DALÍ</a:t>
            </a:r>
            <a:endParaRPr lang="es-ES" dirty="0"/>
          </a:p>
        </p:txBody>
      </p:sp>
      <p:pic>
        <p:nvPicPr>
          <p:cNvPr id="4" name="Imagen 3" descr="LINCOL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606800"/>
            <a:ext cx="2857500" cy="2857500"/>
          </a:xfrm>
          <a:prstGeom prst="rect">
            <a:avLst/>
          </a:prstGeom>
        </p:spPr>
      </p:pic>
      <p:pic>
        <p:nvPicPr>
          <p:cNvPr id="5" name="Imagen 4" descr="mae-west-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04" y="3441700"/>
            <a:ext cx="421129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95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rtoné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Cartoné.thmx</Template>
  <TotalTime>140</TotalTime>
  <Words>866</Words>
  <Application>Microsoft Macintosh PowerPoint</Application>
  <PresentationFormat>Presentación en pantalla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Cartoné</vt:lpstr>
      <vt:lpstr>VANGUARDIAS DEL XX</vt:lpstr>
      <vt:lpstr>AUTORES </vt:lpstr>
      <vt:lpstr>PICASSO</vt:lpstr>
      <vt:lpstr>JUAN GRIS</vt:lpstr>
      <vt:lpstr>MATISSE</vt:lpstr>
      <vt:lpstr>KANDINSKI</vt:lpstr>
      <vt:lpstr>DALÍ</vt:lpstr>
      <vt:lpstr>DALÍ</vt:lpstr>
      <vt:lpstr>DALÍ</vt:lpstr>
      <vt:lpstr>CARTELES DE PROPAGANDA</vt:lpstr>
      <vt:lpstr>CARTELES DE PROPAGANDA</vt:lpstr>
      <vt:lpstr>CARTELES DE PROPAGANDA</vt:lpstr>
      <vt:lpstr>CARTELES DE PROPAGANDA </vt:lpstr>
      <vt:lpstr>CARTELES DE PROPAGANDA </vt:lpstr>
      <vt:lpstr>CARTELES DE PROPAGANDA </vt:lpstr>
      <vt:lpstr>PABLO GARGALLO</vt:lpstr>
      <vt:lpstr>LE CORBUSIER </vt:lpstr>
      <vt:lpstr>FRANK LLOYD WRIGHT</vt:lpstr>
      <vt:lpstr>FRANK LLOYD WRIGHT</vt:lpstr>
      <vt:lpstr>LA BAUHAUS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VANGUARDIAS DEL XX</dc:title>
  <dc:creator>Julia Nieto</dc:creator>
  <cp:lastModifiedBy>Julia Nieto</cp:lastModifiedBy>
  <cp:revision>13</cp:revision>
  <dcterms:created xsi:type="dcterms:W3CDTF">2018-07-19T10:26:34Z</dcterms:created>
  <dcterms:modified xsi:type="dcterms:W3CDTF">2018-07-19T16:35:29Z</dcterms:modified>
</cp:coreProperties>
</file>