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sldIdLst>
    <p:sldId id="256" r:id="rId5"/>
    <p:sldId id="259" r:id="rId6"/>
    <p:sldId id="257" r:id="rId7"/>
    <p:sldId id="258" r:id="rId8"/>
    <p:sldId id="260" r:id="rId9"/>
    <p:sldId id="261" r:id="rId10"/>
    <p:sldId id="262" r:id="rId11"/>
    <p:sldId id="263" r:id="rId12"/>
    <p:sldId id="264" r:id="rId13"/>
    <p:sldId id="265" r:id="rId14"/>
    <p:sldId id="267" r:id="rId15"/>
    <p:sldId id="266" r:id="rId16"/>
    <p:sldId id="268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89" autoAdjust="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-8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18/7/18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18/7/18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18/7/18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18/7/18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18/7/18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18/7/18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18/7/18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18/7/18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18/7/18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18/7/18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‹Nr.›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18/7/18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18/7/18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POSTIMPRESIONISMO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>
                <a:latin typeface="+mj-lt"/>
              </a:rPr>
              <a:t>HISTORIA 4º ESO</a:t>
            </a:r>
            <a:endParaRPr lang="es-E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804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GAUD</a:t>
            </a:r>
            <a:r>
              <a:rPr lang="es-ES" dirty="0" smtClean="0"/>
              <a:t>Í, LA SAGRADA FAMILIA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1955800" cy="495300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s-ES" dirty="0" smtClean="0">
                <a:latin typeface="+mj-lt"/>
              </a:rPr>
              <a:t>Es el monumento m</a:t>
            </a:r>
            <a:r>
              <a:rPr lang="es-ES" dirty="0" smtClean="0">
                <a:latin typeface="+mj-lt"/>
              </a:rPr>
              <a:t>ás visitado en España. </a:t>
            </a:r>
          </a:p>
          <a:p>
            <a:pPr marL="0" indent="0" algn="ctr">
              <a:buNone/>
            </a:pPr>
            <a:r>
              <a:rPr lang="es-ES" dirty="0" smtClean="0">
                <a:latin typeface="+mj-lt"/>
              </a:rPr>
              <a:t>Tardó 134 años en construirse. Estaba diseñado como una Biblia que relatara la Historia de la Salvación.</a:t>
            </a:r>
          </a:p>
          <a:p>
            <a:pPr marL="0" indent="0" algn="ctr">
              <a:buNone/>
            </a:pPr>
            <a:r>
              <a:rPr lang="es-ES" dirty="0" smtClean="0">
                <a:latin typeface="+mj-lt"/>
              </a:rPr>
              <a:t>El interior mezcla el bosque de columnas con el color de los cristales </a:t>
            </a:r>
            <a:endParaRPr lang="es-ES" dirty="0">
              <a:latin typeface="+mj-lt"/>
            </a:endParaRPr>
          </a:p>
        </p:txBody>
      </p:sp>
      <p:pic>
        <p:nvPicPr>
          <p:cNvPr id="6" name="Imagen 5" descr="1521482000_822823_1521482172_noticia_norm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1280934"/>
            <a:ext cx="3949700" cy="2857121"/>
          </a:xfrm>
          <a:prstGeom prst="rect">
            <a:avLst/>
          </a:prstGeom>
        </p:spPr>
      </p:pic>
      <p:pic>
        <p:nvPicPr>
          <p:cNvPr id="7" name="Imagen 6" descr="sagrada-familia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236" y="4431792"/>
            <a:ext cx="3184364" cy="212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67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GAUD</a:t>
            </a:r>
            <a:r>
              <a:rPr lang="es-ES" dirty="0" smtClean="0"/>
              <a:t>Í, LA SAGRADA FAMILIA</a:t>
            </a:r>
            <a:endParaRPr lang="es-ES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/>
              <a:t>         NON</a:t>
            </a:r>
            <a:endParaRPr lang="es-ES" dirty="0"/>
          </a:p>
        </p:txBody>
      </p:sp>
      <p:pic>
        <p:nvPicPr>
          <p:cNvPr id="6" name="Imagen 5" descr="52544190e8e44eff020006cf_ad-classics-la-sagrada-familia-antoni-gaudi_sfpassi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282700"/>
            <a:ext cx="4151376" cy="4572000"/>
          </a:xfrm>
          <a:prstGeom prst="rect">
            <a:avLst/>
          </a:prstGeom>
        </p:spPr>
      </p:pic>
      <p:pic>
        <p:nvPicPr>
          <p:cNvPr id="7" name="Imagen 6" descr="gaudi-sagrada-familia-tou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946" y="2007870"/>
            <a:ext cx="4465053" cy="296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73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GAUD</a:t>
            </a:r>
            <a:r>
              <a:rPr lang="es-ES" dirty="0" smtClean="0"/>
              <a:t>Í</a:t>
            </a:r>
            <a:br>
              <a:rPr lang="es-ES" dirty="0" smtClean="0"/>
            </a:br>
            <a:r>
              <a:rPr lang="es-ES" dirty="0" smtClean="0"/>
              <a:t>LA CASA MILÁ (PEDRERA)Y LA CASA BATLLÓ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2019300" cy="508000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s-ES" dirty="0" smtClean="0">
                <a:latin typeface="+mj-lt"/>
              </a:rPr>
              <a:t>La Casa </a:t>
            </a:r>
            <a:r>
              <a:rPr lang="es-ES" dirty="0" err="1" smtClean="0">
                <a:latin typeface="+mj-lt"/>
              </a:rPr>
              <a:t>Batll</a:t>
            </a:r>
            <a:r>
              <a:rPr lang="es-ES" dirty="0" err="1" smtClean="0">
                <a:latin typeface="+mj-lt"/>
              </a:rPr>
              <a:t>ó</a:t>
            </a:r>
            <a:r>
              <a:rPr lang="es-ES" dirty="0" smtClean="0">
                <a:latin typeface="+mj-lt"/>
              </a:rPr>
              <a:t> es actualmente Museo y fue comprada por un industrial, Josep </a:t>
            </a:r>
            <a:r>
              <a:rPr lang="es-ES" dirty="0" err="1" smtClean="0">
                <a:latin typeface="+mj-lt"/>
              </a:rPr>
              <a:t>Batlló</a:t>
            </a:r>
            <a:r>
              <a:rPr lang="es-ES" dirty="0" smtClean="0">
                <a:latin typeface="+mj-lt"/>
              </a:rPr>
              <a:t>, que encargó su reforma a Gaudí. Destacan sus balcones con forma de máscara. </a:t>
            </a:r>
          </a:p>
          <a:p>
            <a:pPr marL="0" indent="0" algn="ctr">
              <a:buNone/>
            </a:pPr>
            <a:r>
              <a:rPr lang="es-ES" dirty="0" smtClean="0">
                <a:latin typeface="+mj-lt"/>
              </a:rPr>
              <a:t>La Casa </a:t>
            </a:r>
            <a:r>
              <a:rPr lang="es-ES" dirty="0" err="1" smtClean="0">
                <a:latin typeface="+mj-lt"/>
              </a:rPr>
              <a:t>Milá</a:t>
            </a:r>
            <a:r>
              <a:rPr lang="es-ES" dirty="0" smtClean="0">
                <a:latin typeface="+mj-lt"/>
              </a:rPr>
              <a:t> o Pedrera fue construida íntegramente por Gaudí para el empresario Pedro </a:t>
            </a:r>
            <a:r>
              <a:rPr lang="es-ES" dirty="0" err="1" smtClean="0">
                <a:latin typeface="+mj-lt"/>
              </a:rPr>
              <a:t>Milá</a:t>
            </a:r>
            <a:r>
              <a:rPr lang="es-ES" dirty="0" smtClean="0">
                <a:latin typeface="+mj-lt"/>
              </a:rPr>
              <a:t>, que la pensó como vivienda propia y de alquiler </a:t>
            </a:r>
            <a:endParaRPr lang="es-ES" dirty="0" smtClean="0">
              <a:latin typeface="+mj-lt"/>
            </a:endParaRPr>
          </a:p>
        </p:txBody>
      </p:sp>
      <p:pic>
        <p:nvPicPr>
          <p:cNvPr id="5" name="Imagen 4" descr="800px-Gaudí_-_Casa_Batlló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00" y="1905000"/>
            <a:ext cx="2932783" cy="3911600"/>
          </a:xfrm>
          <a:prstGeom prst="rect">
            <a:avLst/>
          </a:prstGeom>
        </p:spPr>
      </p:pic>
      <p:pic>
        <p:nvPicPr>
          <p:cNvPr id="6" name="Imagen 5" descr="pedrera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1770448"/>
            <a:ext cx="2717800" cy="1836351"/>
          </a:xfrm>
          <a:prstGeom prst="rect">
            <a:avLst/>
          </a:prstGeom>
        </p:spPr>
      </p:pic>
      <p:pic>
        <p:nvPicPr>
          <p:cNvPr id="7" name="Imagen 6" descr="BarcelonaPedreraDia-T24-b_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00" y="4349473"/>
            <a:ext cx="3175000" cy="186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30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968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GAUD</a:t>
            </a:r>
            <a:r>
              <a:rPr lang="es-ES" dirty="0" smtClean="0"/>
              <a:t>Í</a:t>
            </a:r>
            <a:br>
              <a:rPr lang="es-ES" dirty="0" smtClean="0"/>
            </a:br>
            <a:r>
              <a:rPr lang="es-ES" dirty="0" smtClean="0"/>
              <a:t>PARQUE GÜELL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108700" y="1600200"/>
            <a:ext cx="2578100" cy="488950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s-ES" dirty="0" smtClean="0">
                <a:latin typeface="+mj-lt"/>
              </a:rPr>
              <a:t>Fue encargado por el industrial Eusebio G</a:t>
            </a:r>
            <a:r>
              <a:rPr lang="es-ES" dirty="0" smtClean="0">
                <a:latin typeface="+mj-lt"/>
              </a:rPr>
              <a:t>üell e ideado originalmente como urbanización. </a:t>
            </a:r>
          </a:p>
          <a:p>
            <a:pPr marL="0" indent="0" algn="ctr">
              <a:buNone/>
            </a:pPr>
            <a:r>
              <a:rPr lang="es-ES" dirty="0" smtClean="0">
                <a:latin typeface="+mj-lt"/>
              </a:rPr>
              <a:t>Tiene numerosos elementos relacionados con el entorno natural en el que se encuentra: figuras de animales, plantas, árboles, en piedra y mosaico de colores, y fue proyectado como una entrada al Paraíso. </a:t>
            </a:r>
          </a:p>
          <a:p>
            <a:pPr marL="0" indent="0" algn="ctr">
              <a:buNone/>
            </a:pPr>
            <a:r>
              <a:rPr lang="es-ES" dirty="0" smtClean="0">
                <a:latin typeface="+mj-lt"/>
              </a:rPr>
              <a:t>Es parque público desde 1926</a:t>
            </a:r>
            <a:endParaRPr lang="es-ES" dirty="0">
              <a:latin typeface="+mj-lt"/>
            </a:endParaRPr>
          </a:p>
        </p:txBody>
      </p:sp>
      <p:pic>
        <p:nvPicPr>
          <p:cNvPr id="4" name="Imagen 3" descr="Park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4400973"/>
            <a:ext cx="3403572" cy="2266527"/>
          </a:xfrm>
          <a:prstGeom prst="rect">
            <a:avLst/>
          </a:prstGeom>
        </p:spPr>
      </p:pic>
      <p:pic>
        <p:nvPicPr>
          <p:cNvPr id="5" name="Imagen 4" descr="barcellona_parc_guell_01_introduzione_jpg_1200_630_cover_8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1397000"/>
            <a:ext cx="5515429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71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POSTIMPRESIONISTAS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s-ES" u="sng" dirty="0" smtClean="0">
                <a:latin typeface="+mj-lt"/>
              </a:rPr>
              <a:t>PINTURA</a:t>
            </a:r>
          </a:p>
          <a:p>
            <a:pPr marL="0" indent="0" algn="ctr">
              <a:buNone/>
            </a:pPr>
            <a:r>
              <a:rPr lang="es-ES" dirty="0" smtClean="0">
                <a:latin typeface="+mj-lt"/>
              </a:rPr>
              <a:t>Paul Gauguin</a:t>
            </a:r>
          </a:p>
          <a:p>
            <a:pPr marL="0" indent="0" algn="ctr">
              <a:buNone/>
            </a:pPr>
            <a:r>
              <a:rPr lang="es-ES" dirty="0" err="1" smtClean="0">
                <a:latin typeface="+mj-lt"/>
              </a:rPr>
              <a:t>Vincent</a:t>
            </a:r>
            <a:r>
              <a:rPr lang="es-ES" dirty="0" smtClean="0">
                <a:latin typeface="+mj-lt"/>
              </a:rPr>
              <a:t> Van Gogh</a:t>
            </a:r>
          </a:p>
          <a:p>
            <a:pPr marL="0" indent="0" algn="ctr">
              <a:buNone/>
            </a:pPr>
            <a:r>
              <a:rPr lang="es-ES" dirty="0" smtClean="0">
                <a:latin typeface="+mj-lt"/>
              </a:rPr>
              <a:t>Henri de </a:t>
            </a:r>
            <a:r>
              <a:rPr lang="es-ES" dirty="0" err="1" smtClean="0">
                <a:latin typeface="+mj-lt"/>
              </a:rPr>
              <a:t>Tolouse</a:t>
            </a:r>
            <a:r>
              <a:rPr lang="es-ES" dirty="0" smtClean="0">
                <a:latin typeface="+mj-lt"/>
              </a:rPr>
              <a:t>- Lautrec</a:t>
            </a:r>
          </a:p>
          <a:p>
            <a:pPr marL="0" indent="0" algn="ctr">
              <a:buNone/>
            </a:pPr>
            <a:r>
              <a:rPr lang="es-ES" dirty="0" smtClean="0">
                <a:latin typeface="+mj-lt"/>
              </a:rPr>
              <a:t>Paul </a:t>
            </a:r>
            <a:r>
              <a:rPr lang="es-ES" dirty="0" err="1" smtClean="0">
                <a:latin typeface="+mj-lt"/>
              </a:rPr>
              <a:t>Cezanne</a:t>
            </a:r>
            <a:endParaRPr lang="es-ES" dirty="0" smtClean="0">
              <a:latin typeface="+mj-lt"/>
            </a:endParaRPr>
          </a:p>
          <a:p>
            <a:pPr marL="0" indent="0" algn="ctr">
              <a:buNone/>
            </a:pPr>
            <a:r>
              <a:rPr lang="es-ES" dirty="0" smtClean="0">
                <a:latin typeface="+mj-lt"/>
              </a:rPr>
              <a:t>Joaquín Sorolla</a:t>
            </a:r>
          </a:p>
          <a:p>
            <a:pPr marL="0" indent="0" algn="ctr">
              <a:buNone/>
            </a:pPr>
            <a:endParaRPr lang="es-ES" dirty="0" smtClean="0">
              <a:latin typeface="+mj-lt"/>
            </a:endParaRPr>
          </a:p>
          <a:p>
            <a:pPr marL="0" indent="0" algn="ctr">
              <a:buNone/>
            </a:pPr>
            <a:r>
              <a:rPr lang="es-ES" u="sng" dirty="0" smtClean="0">
                <a:latin typeface="+mj-lt"/>
              </a:rPr>
              <a:t>ESCULTURA</a:t>
            </a:r>
          </a:p>
          <a:p>
            <a:pPr marL="0" indent="0" algn="ctr">
              <a:buNone/>
            </a:pPr>
            <a:r>
              <a:rPr lang="es-ES" dirty="0" smtClean="0">
                <a:latin typeface="+mj-lt"/>
              </a:rPr>
              <a:t>Auguste </a:t>
            </a:r>
            <a:r>
              <a:rPr lang="es-ES" dirty="0" err="1" smtClean="0">
                <a:latin typeface="+mj-lt"/>
              </a:rPr>
              <a:t>Rodin</a:t>
            </a:r>
            <a:endParaRPr lang="es-ES" dirty="0" smtClean="0">
              <a:latin typeface="+mj-lt"/>
            </a:endParaRPr>
          </a:p>
          <a:p>
            <a:pPr marL="0" indent="0" algn="ctr">
              <a:buNone/>
            </a:pPr>
            <a:endParaRPr lang="es-ES" dirty="0" smtClean="0">
              <a:latin typeface="+mj-lt"/>
            </a:endParaRPr>
          </a:p>
          <a:p>
            <a:pPr marL="0" indent="0" algn="ctr">
              <a:buNone/>
            </a:pPr>
            <a:r>
              <a:rPr lang="es-ES" u="sng" dirty="0" smtClean="0">
                <a:latin typeface="+mj-lt"/>
              </a:rPr>
              <a:t>ARQUITECTURA</a:t>
            </a:r>
          </a:p>
          <a:p>
            <a:pPr marL="0" indent="0" algn="ctr">
              <a:buNone/>
            </a:pPr>
            <a:r>
              <a:rPr lang="es-ES" dirty="0" smtClean="0">
                <a:latin typeface="+mj-lt"/>
              </a:rPr>
              <a:t>Modernismo: </a:t>
            </a:r>
            <a:r>
              <a:rPr lang="es-ES" dirty="0" smtClean="0">
                <a:latin typeface="+mj-lt"/>
              </a:rPr>
              <a:t>Antonio </a:t>
            </a:r>
            <a:r>
              <a:rPr lang="es-ES" dirty="0" smtClean="0">
                <a:latin typeface="+mj-lt"/>
              </a:rPr>
              <a:t>Gaudí </a:t>
            </a:r>
          </a:p>
          <a:p>
            <a:pPr marL="0" indent="0">
              <a:buNone/>
            </a:pPr>
            <a:endParaRPr lang="es-E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3832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9400" y="274638"/>
            <a:ext cx="8407400" cy="1143000"/>
          </a:xfrm>
        </p:spPr>
        <p:txBody>
          <a:bodyPr>
            <a:normAutofit/>
          </a:bodyPr>
          <a:lstStyle/>
          <a:p>
            <a:pPr algn="l"/>
            <a:r>
              <a:rPr lang="es-ES" sz="3600" dirty="0" smtClean="0"/>
              <a:t>PAUL GAUGUIN</a:t>
            </a:r>
            <a:endParaRPr lang="es-E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308100"/>
            <a:ext cx="3289300" cy="541020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s-ES" dirty="0" smtClean="0">
                <a:latin typeface="+mj-lt"/>
              </a:rPr>
              <a:t>MATA MUA (Érase una vez)</a:t>
            </a:r>
          </a:p>
          <a:p>
            <a:pPr marL="0" indent="0" algn="ctr">
              <a:buNone/>
            </a:pPr>
            <a:endParaRPr lang="es-ES" dirty="0" smtClean="0">
              <a:latin typeface="+mj-lt"/>
            </a:endParaRPr>
          </a:p>
          <a:p>
            <a:pPr marL="0" indent="0" algn="ctr">
              <a:buNone/>
            </a:pPr>
            <a:r>
              <a:rPr lang="es-ES" dirty="0" smtClean="0">
                <a:latin typeface="+mj-lt"/>
              </a:rPr>
              <a:t>Paul Gauguin realizó parte de su obra en Francia, pero abandonó el país buscando una civilización primitiva que le inspirara. Vivió en Tahití y en algunas islas del Pacífico, donde realiza cuadros étnicos, que utiliza para experimentar con el color </a:t>
            </a:r>
            <a:endParaRPr lang="es-ES" dirty="0">
              <a:latin typeface="+mj-lt"/>
            </a:endParaRPr>
          </a:p>
        </p:txBody>
      </p:sp>
      <p:pic>
        <p:nvPicPr>
          <p:cNvPr id="5" name="Imagen 4" descr="CTB.1984.8_mata-mua-erase-ve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100" y="444778"/>
            <a:ext cx="4457700" cy="598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71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VINCENT VAN GOGH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417637"/>
            <a:ext cx="3835400" cy="5224461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s-ES" dirty="0" smtClean="0">
                <a:latin typeface="+mj-lt"/>
              </a:rPr>
              <a:t>IRIS Y AUTORRETRATO</a:t>
            </a:r>
          </a:p>
          <a:p>
            <a:pPr marL="0" indent="0" algn="ctr">
              <a:buNone/>
            </a:pPr>
            <a:endParaRPr lang="es-ES" dirty="0" smtClean="0">
              <a:latin typeface="+mj-lt"/>
            </a:endParaRPr>
          </a:p>
          <a:p>
            <a:pPr marL="0" indent="0" algn="ctr">
              <a:buNone/>
            </a:pPr>
            <a:r>
              <a:rPr lang="es-ES" dirty="0" smtClean="0">
                <a:latin typeface="+mj-lt"/>
              </a:rPr>
              <a:t>Es uno de los pintores mas representativos del Postimpresionismo. </a:t>
            </a:r>
          </a:p>
          <a:p>
            <a:pPr marL="0" indent="0" algn="ctr">
              <a:buNone/>
            </a:pPr>
            <a:r>
              <a:rPr lang="es-ES" dirty="0" smtClean="0">
                <a:latin typeface="+mj-lt"/>
              </a:rPr>
              <a:t>Se caracteriza por el dominio del color y por su pincelada gruesa, incluso rayando el lienzo con el pincel</a:t>
            </a:r>
          </a:p>
          <a:p>
            <a:pPr marL="0" indent="0" algn="ctr">
              <a:buNone/>
            </a:pPr>
            <a:r>
              <a:rPr lang="es-ES" dirty="0" smtClean="0">
                <a:latin typeface="+mj-lt"/>
              </a:rPr>
              <a:t>Pintó retratos, paisajes interiores y, sobre todo, campestres. </a:t>
            </a:r>
          </a:p>
          <a:p>
            <a:pPr marL="0" indent="0" algn="ctr">
              <a:buNone/>
            </a:pPr>
            <a:r>
              <a:rPr lang="es-ES" dirty="0" smtClean="0">
                <a:latin typeface="+mj-lt"/>
              </a:rPr>
              <a:t>Sólo vendió un cuadro en vida. </a:t>
            </a:r>
          </a:p>
          <a:p>
            <a:pPr marL="0" indent="0" algn="ctr">
              <a:buNone/>
            </a:pPr>
            <a:r>
              <a:rPr lang="es-ES" dirty="0" smtClean="0">
                <a:latin typeface="+mj-lt"/>
              </a:rPr>
              <a:t>Padecía un trastorno mental que le llevó a cortarse una oreja y acabó en el suicidio.</a:t>
            </a:r>
          </a:p>
          <a:p>
            <a:pPr marL="0" indent="0" algn="ctr">
              <a:buNone/>
            </a:pPr>
            <a:endParaRPr lang="es-ES" dirty="0">
              <a:latin typeface="+mj-lt"/>
            </a:endParaRPr>
          </a:p>
        </p:txBody>
      </p:sp>
      <p:pic>
        <p:nvPicPr>
          <p:cNvPr id="4" name="Imagen 3" descr="VanGogh-Irises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176" y="1277938"/>
            <a:ext cx="3087624" cy="2505456"/>
          </a:xfrm>
          <a:prstGeom prst="rect">
            <a:avLst/>
          </a:prstGeom>
        </p:spPr>
      </p:pic>
      <p:pic>
        <p:nvPicPr>
          <p:cNvPr id="5" name="Imagen 4" descr="Autorretrato-con-sombrero-de-paj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300" y="4057598"/>
            <a:ext cx="2006600" cy="258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42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HENRI DE TOLOUSE-LAUTREC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26100" y="1600200"/>
            <a:ext cx="3060700" cy="4525963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s-ES" dirty="0" smtClean="0">
                <a:latin typeface="+mj-lt"/>
              </a:rPr>
              <a:t>SALON DE LA RUE DES MOLINS y DIVÁN JAPONÉS </a:t>
            </a:r>
          </a:p>
          <a:p>
            <a:pPr marL="0" indent="0" algn="ctr">
              <a:buNone/>
            </a:pPr>
            <a:endParaRPr lang="es-ES" dirty="0">
              <a:latin typeface="+mj-lt"/>
            </a:endParaRPr>
          </a:p>
          <a:p>
            <a:pPr marL="0" indent="0" algn="ctr">
              <a:buNone/>
            </a:pPr>
            <a:r>
              <a:rPr lang="es-ES" dirty="0" smtClean="0">
                <a:latin typeface="+mj-lt"/>
              </a:rPr>
              <a:t>Pintor, dibujante y cartelista de origen noble. </a:t>
            </a:r>
          </a:p>
          <a:p>
            <a:pPr marL="0" indent="0" algn="ctr">
              <a:buNone/>
            </a:pPr>
            <a:r>
              <a:rPr lang="es-ES" dirty="0" smtClean="0">
                <a:latin typeface="+mj-lt"/>
              </a:rPr>
              <a:t>A diferencia de otros postimpresionistas, solo le interesa la vida en la ciudad, especialmente en los cabarets y en círculos marginales, donde su discapacidad no se tenía en cuenta. </a:t>
            </a:r>
          </a:p>
          <a:p>
            <a:pPr marL="0" indent="0" algn="ctr">
              <a:buNone/>
            </a:pPr>
            <a:r>
              <a:rPr lang="es-ES" dirty="0" smtClean="0">
                <a:latin typeface="+mj-lt"/>
              </a:rPr>
              <a:t>Sus obras anticipan la publicidad y el auge de la fotografía </a:t>
            </a:r>
            <a:endParaRPr lang="es-ES" dirty="0">
              <a:latin typeface="+mj-lt"/>
            </a:endParaRPr>
          </a:p>
        </p:txBody>
      </p:sp>
      <p:pic>
        <p:nvPicPr>
          <p:cNvPr id="4" name="Imagen 3" descr="1024px-Au_Salon_de_la_rue_des_Moulins_-_Henri_de_Toulouse-Lautre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1172146"/>
            <a:ext cx="3360920" cy="2802954"/>
          </a:xfrm>
          <a:prstGeom prst="rect">
            <a:avLst/>
          </a:prstGeom>
        </p:spPr>
      </p:pic>
      <p:pic>
        <p:nvPicPr>
          <p:cNvPr id="5" name="Imagen 4" descr="92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1" y="4107256"/>
            <a:ext cx="1943099" cy="252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PAUL C</a:t>
            </a:r>
            <a:r>
              <a:rPr lang="es-ES" dirty="0" smtClean="0"/>
              <a:t>É</a:t>
            </a:r>
            <a:r>
              <a:rPr lang="es-ES" dirty="0" smtClean="0"/>
              <a:t>ZANNE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2235200" cy="4525963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s-ES" dirty="0" smtClean="0">
                <a:latin typeface="+mj-lt"/>
              </a:rPr>
              <a:t>LOS JUGADORES DE CARTAS (3 VERSIONES)</a:t>
            </a:r>
          </a:p>
          <a:p>
            <a:pPr marL="0" indent="0" algn="ctr">
              <a:buNone/>
            </a:pPr>
            <a:r>
              <a:rPr lang="es-ES" dirty="0" smtClean="0">
                <a:latin typeface="+mj-lt"/>
              </a:rPr>
              <a:t>Es considerado el autor de transici</a:t>
            </a:r>
            <a:r>
              <a:rPr lang="es-ES" dirty="0" smtClean="0">
                <a:latin typeface="+mj-lt"/>
              </a:rPr>
              <a:t>ón con el Cubismo, puesto que va simplificando colores y formas hasta dejar lo esencial. </a:t>
            </a:r>
          </a:p>
          <a:p>
            <a:pPr marL="0" indent="0" algn="ctr">
              <a:buNone/>
            </a:pPr>
            <a:r>
              <a:rPr lang="es-ES" dirty="0" smtClean="0">
                <a:latin typeface="+mj-lt"/>
              </a:rPr>
              <a:t>Pintó retratos, bodegones, paisajes campestres y estudios sobre desnudos</a:t>
            </a:r>
            <a:endParaRPr lang="es-ES" dirty="0">
              <a:latin typeface="+mj-lt"/>
            </a:endParaRPr>
          </a:p>
        </p:txBody>
      </p:sp>
      <p:pic>
        <p:nvPicPr>
          <p:cNvPr id="4" name="Imagen 3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100" y="1417638"/>
            <a:ext cx="3048000" cy="2253258"/>
          </a:xfrm>
          <a:prstGeom prst="rect">
            <a:avLst/>
          </a:prstGeom>
        </p:spPr>
      </p:pic>
      <p:pic>
        <p:nvPicPr>
          <p:cNvPr id="5" name="Imagen 4" descr="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750" y="1417638"/>
            <a:ext cx="2831086" cy="2253257"/>
          </a:xfrm>
          <a:prstGeom prst="rect">
            <a:avLst/>
          </a:prstGeom>
        </p:spPr>
      </p:pic>
      <p:pic>
        <p:nvPicPr>
          <p:cNvPr id="6" name="Imagen 5" descr="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850" y="3928318"/>
            <a:ext cx="3238500" cy="271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60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JOAQU</a:t>
            </a:r>
            <a:r>
              <a:rPr lang="es-ES" dirty="0" smtClean="0"/>
              <a:t>ÍN SOROLLA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375400" y="1600200"/>
            <a:ext cx="2413000" cy="509270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s-ES" dirty="0" smtClean="0">
                <a:latin typeface="+mj-lt"/>
              </a:rPr>
              <a:t>CORRIENDO POR LA PLAYA </a:t>
            </a:r>
          </a:p>
          <a:p>
            <a:pPr marL="0" indent="0" algn="ctr">
              <a:buNone/>
            </a:pPr>
            <a:r>
              <a:rPr lang="es-ES" dirty="0" smtClean="0">
                <a:latin typeface="+mj-lt"/>
              </a:rPr>
              <a:t>LUEGO DICEN QUE EL PESCADO ES CARO</a:t>
            </a:r>
          </a:p>
          <a:p>
            <a:pPr marL="0" indent="0" algn="ctr">
              <a:buNone/>
            </a:pPr>
            <a:r>
              <a:rPr lang="es-ES" dirty="0" smtClean="0">
                <a:latin typeface="+mj-lt"/>
              </a:rPr>
              <a:t>Es el principal postimpresionista español.</a:t>
            </a:r>
          </a:p>
          <a:p>
            <a:pPr marL="0" indent="0" algn="ctr">
              <a:buNone/>
            </a:pPr>
            <a:r>
              <a:rPr lang="es-ES" dirty="0" smtClean="0">
                <a:latin typeface="+mj-lt"/>
              </a:rPr>
              <a:t>Sus cuadros se caracterizan por el tratamiento de la luz de las playas del Mediterr</a:t>
            </a:r>
            <a:r>
              <a:rPr lang="es-ES" dirty="0" smtClean="0">
                <a:latin typeface="+mj-lt"/>
              </a:rPr>
              <a:t>áneo.</a:t>
            </a:r>
          </a:p>
          <a:p>
            <a:pPr marL="0" indent="0" algn="ctr">
              <a:buNone/>
            </a:pPr>
            <a:r>
              <a:rPr lang="es-ES" dirty="0" smtClean="0">
                <a:latin typeface="+mj-lt"/>
              </a:rPr>
              <a:t>También pintó numerosos retratos, la mayor parte familiares, y cuadros de crítica social, como el de la muerte del joven pescador </a:t>
            </a:r>
            <a:endParaRPr lang="es-ES" dirty="0">
              <a:latin typeface="+mj-lt"/>
            </a:endParaRPr>
          </a:p>
        </p:txBody>
      </p:sp>
      <p:pic>
        <p:nvPicPr>
          <p:cNvPr id="4" name="Imagen 3" descr="running-along-the-beach-190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014" y="1316038"/>
            <a:ext cx="4088386" cy="2163762"/>
          </a:xfrm>
          <a:prstGeom prst="rect">
            <a:avLst/>
          </a:prstGeom>
        </p:spPr>
      </p:pic>
      <p:pic>
        <p:nvPicPr>
          <p:cNvPr id="5" name="Imagen 4" descr="44f06f28-9a9d-4679-9ca1-8ca3d04c8d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3610609"/>
            <a:ext cx="4089400" cy="296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57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AUGUSTE RODIN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93800"/>
            <a:ext cx="2336800" cy="552450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s-ES" dirty="0" smtClean="0">
                <a:latin typeface="+mj-lt"/>
              </a:rPr>
              <a:t>LA PUERTA DEL INFIERNO</a:t>
            </a:r>
          </a:p>
          <a:p>
            <a:pPr marL="0" indent="0" algn="ctr">
              <a:buNone/>
            </a:pPr>
            <a:r>
              <a:rPr lang="es-ES" dirty="0" smtClean="0">
                <a:latin typeface="+mj-lt"/>
              </a:rPr>
              <a:t>Fue un encargo del que </a:t>
            </a:r>
            <a:r>
              <a:rPr lang="es-ES" dirty="0" err="1" smtClean="0">
                <a:latin typeface="+mj-lt"/>
              </a:rPr>
              <a:t>Rodin</a:t>
            </a:r>
            <a:r>
              <a:rPr lang="es-ES" dirty="0" smtClean="0">
                <a:latin typeface="+mj-lt"/>
              </a:rPr>
              <a:t> solo pudo hacer el molde de yeso. Tras su muerte, se realiz</a:t>
            </a:r>
            <a:r>
              <a:rPr lang="es-ES" dirty="0" smtClean="0">
                <a:latin typeface="+mj-lt"/>
              </a:rPr>
              <a:t>ó el de bronce. </a:t>
            </a:r>
          </a:p>
          <a:p>
            <a:pPr marL="0" indent="0" algn="ctr">
              <a:buNone/>
            </a:pPr>
            <a:r>
              <a:rPr lang="es-ES" dirty="0" smtClean="0">
                <a:latin typeface="+mj-lt"/>
              </a:rPr>
              <a:t>Tres de sus obras más importantes proceden de esta Puerta, inspirada en La Divina Comedia de Dante: El pensador (a la entrada de la puerta), El Beso (símbolo de la infidelidad y la lujuria entre Paolo y Francesca) y </a:t>
            </a:r>
            <a:r>
              <a:rPr lang="es-ES" dirty="0" err="1" smtClean="0">
                <a:latin typeface="+mj-lt"/>
              </a:rPr>
              <a:t>Ugolino</a:t>
            </a:r>
            <a:r>
              <a:rPr lang="es-ES" dirty="0" smtClean="0">
                <a:latin typeface="+mj-lt"/>
              </a:rPr>
              <a:t> y sus hijos (símbolo del canibalismo)</a:t>
            </a:r>
            <a:endParaRPr lang="es-ES" dirty="0" smtClean="0">
              <a:latin typeface="+mj-lt"/>
            </a:endParaRP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Imagen 3" descr="1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585" y="1313292"/>
            <a:ext cx="3340100" cy="2231268"/>
          </a:xfrm>
          <a:prstGeom prst="rect">
            <a:avLst/>
          </a:prstGeom>
        </p:spPr>
      </p:pic>
      <p:pic>
        <p:nvPicPr>
          <p:cNvPr id="5" name="Imagen 4" descr="BES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399" y="2303872"/>
            <a:ext cx="1893485" cy="3088456"/>
          </a:xfrm>
          <a:prstGeom prst="rect">
            <a:avLst/>
          </a:prstGeom>
        </p:spPr>
      </p:pic>
      <p:pic>
        <p:nvPicPr>
          <p:cNvPr id="6" name="Imagen 5" descr="2015 UGOLIN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385" y="3848100"/>
            <a:ext cx="3834215" cy="287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58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ANTONIO GAUD</a:t>
            </a:r>
            <a:r>
              <a:rPr lang="es-ES" dirty="0" smtClean="0"/>
              <a:t>Í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s-ES" dirty="0" smtClean="0">
                <a:latin typeface="+mj-lt"/>
              </a:rPr>
              <a:t>Es el principal representante del Modernismo y el precursor de la importancia de lo ON</a:t>
            </a:r>
            <a:r>
              <a:rPr lang="es-ES" dirty="0" smtClean="0">
                <a:latin typeface="+mj-lt"/>
              </a:rPr>
              <a:t>ÍRICO (sueños), que luego tratan las Vanguardias. </a:t>
            </a:r>
            <a:endParaRPr lang="es-ES" dirty="0" smtClean="0">
              <a:latin typeface="+mj-lt"/>
            </a:endParaRPr>
          </a:p>
          <a:p>
            <a:pPr marL="0" indent="0" algn="ctr">
              <a:buNone/>
            </a:pPr>
            <a:r>
              <a:rPr lang="es-ES" dirty="0" smtClean="0">
                <a:latin typeface="+mj-lt"/>
              </a:rPr>
              <a:t>Diseñaba los edificios, pero tambi</a:t>
            </a:r>
            <a:r>
              <a:rPr lang="es-ES" dirty="0" smtClean="0">
                <a:latin typeface="+mj-lt"/>
              </a:rPr>
              <a:t>én los interiores: carpintería, cristales, escayolas, metales, mosaicos . </a:t>
            </a:r>
          </a:p>
          <a:p>
            <a:pPr marL="0" indent="0" algn="ctr">
              <a:buNone/>
            </a:pPr>
            <a:r>
              <a:rPr lang="es-ES" dirty="0" smtClean="0">
                <a:latin typeface="+mj-lt"/>
              </a:rPr>
              <a:t>Sus obras son funcionales y decorativas al mismo tiempo</a:t>
            </a:r>
          </a:p>
          <a:p>
            <a:pPr marL="0" indent="0" algn="ctr">
              <a:buNone/>
            </a:pPr>
            <a:r>
              <a:rPr lang="es-ES" dirty="0" smtClean="0">
                <a:latin typeface="+mj-lt"/>
              </a:rPr>
              <a:t> 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01867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ielo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oticario">
      <a:majorFont>
        <a:latin typeface="Book Antiqua"/>
        <a:ea typeface=""/>
        <a:cs typeface=""/>
        <a:font script="Jpan" typeface="ＭＳ Ｐ明朝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264</TotalTime>
  <Words>629</Words>
  <Application>Microsoft Macintosh PowerPoint</Application>
  <PresentationFormat>Presentación en pantalla (4:3)</PresentationFormat>
  <Paragraphs>65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Office Theme</vt:lpstr>
      <vt:lpstr>POSTIMPRESIONISMO</vt:lpstr>
      <vt:lpstr>POSTIMPRESIONISTAS</vt:lpstr>
      <vt:lpstr>PAUL GAUGUIN</vt:lpstr>
      <vt:lpstr>VINCENT VAN GOGH</vt:lpstr>
      <vt:lpstr>HENRI DE TOLOUSE-LAUTREC</vt:lpstr>
      <vt:lpstr>PAUL CÉZANNE</vt:lpstr>
      <vt:lpstr>JOAQUÍN SOROLLA</vt:lpstr>
      <vt:lpstr>AUGUSTE RODIN</vt:lpstr>
      <vt:lpstr>ANTONIO GAUDÍ </vt:lpstr>
      <vt:lpstr>GAUDÍ, LA SAGRADA FAMILIA</vt:lpstr>
      <vt:lpstr>GAUDÍ, LA SAGRADA FAMILIA</vt:lpstr>
      <vt:lpstr>GAUDÍ LA CASA MILÁ (PEDRERA)Y LA CASA BATLLÓ</vt:lpstr>
      <vt:lpstr>GAUDÍ PARQUE GÜELL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Julia Nieto</cp:lastModifiedBy>
  <cp:revision>49</cp:revision>
  <dcterms:created xsi:type="dcterms:W3CDTF">2010-04-12T23:12:02Z</dcterms:created>
  <dcterms:modified xsi:type="dcterms:W3CDTF">2018-07-18T16:55:30Z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